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277" r:id="rId3"/>
    <p:sldId id="278" r:id="rId4"/>
    <p:sldId id="280" r:id="rId5"/>
    <p:sldId id="281" r:id="rId6"/>
    <p:sldId id="282" r:id="rId7"/>
  </p:sldIdLst>
  <p:sldSz cx="7561263" cy="10693400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  <a:srgbClr val="D70C1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0" autoAdjust="0"/>
  </p:normalViewPr>
  <p:slideViewPr>
    <p:cSldViewPr snapToGrid="0" snapToObjects="1">
      <p:cViewPr varScale="1">
        <p:scale>
          <a:sx n="71" d="100"/>
          <a:sy n="71" d="100"/>
        </p:scale>
        <p:origin x="3186" y="78"/>
      </p:cViewPr>
      <p:guideLst>
        <p:guide orient="horz" pos="3368"/>
        <p:guide pos="23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t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t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185"/>
            <a:ext cx="5438140" cy="446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365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b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28365"/>
            <a:ext cx="2945659" cy="49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26" tIns="95413" rIns="190826" bIns="95413" numCol="1" anchor="b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fld id="{C3B16AD2-B3E9-4498-A044-74CC94D0B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96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848021" y="10323512"/>
            <a:ext cx="1763712" cy="739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67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7AD19C-9B19-496B-939F-49D6A3C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67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30213"/>
            <a:ext cx="1701800" cy="91233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6238" y="430213"/>
            <a:ext cx="4954587" cy="91233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24263E2-5059-40A1-8E30-EDF99018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81556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7102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509C937-1ECA-4C56-B293-34757EE1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6285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1405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4741670-7A13-4E76-8BCA-ABEDDC8B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83824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508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6238" y="2497138"/>
            <a:ext cx="3327400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7138"/>
            <a:ext cx="3328987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3A1E19D5-9897-4E4D-B817-4ABCB4E8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33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3E17BA9-66A6-4047-A68A-0CA2B056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323512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59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B95238-D525-4A51-9EB2-020B2CCA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3187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34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A8172E8-9FF2-4E76-A7C7-15E2BAE1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323512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828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64171D86-AD4B-4F5A-835E-9CBF6122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267950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084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BBB9A704-2670-4ACB-A58F-66C7C057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169" y="10323512"/>
            <a:ext cx="1763712" cy="739775"/>
          </a:xfr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884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6238" y="430213"/>
            <a:ext cx="6808787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2497138"/>
            <a:ext cx="6808787" cy="705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6238" y="9740900"/>
            <a:ext cx="17637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defTabSz="1041400">
              <a:defRPr sz="18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40900"/>
            <a:ext cx="2395537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algn="ctr" defTabSz="1041400">
              <a:defRPr sz="1800"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DB4438B-33B9-4AC6-8886-54F303D29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16284" y="10323512"/>
            <a:ext cx="1763712" cy="739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 smtClean="0"/>
              <a:pPr/>
              <a:t>‹#›</a:t>
            </a:fld>
            <a:r>
              <a:rPr lang="ja-JP" altLang="en-US" dirty="0"/>
              <a:t>㌻</a:t>
            </a:r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92113" indent="-392113" algn="l" defTabSz="1041400" rtl="0" fontAlgn="base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5438" algn="l" defTabSz="1041400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1750" indent="-260350" algn="l" defTabSz="1041400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</a:defRPr>
      </a:lvl3pPr>
      <a:lvl4pPr marL="1825625" indent="-260350" algn="l" defTabSz="1041400" rtl="0" fontAlgn="base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4pPr>
      <a:lvl5pPr marL="23479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5pPr>
      <a:lvl6pPr marL="28051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6pPr>
      <a:lvl7pPr marL="32623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7pPr>
      <a:lvl8pPr marL="37195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8pPr>
      <a:lvl9pPr marL="41767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aimonkoshie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1CBBE5A-A579-4E18-927B-44B2D7F27B69}"/>
              </a:ext>
            </a:extLst>
          </p:cNvPr>
          <p:cNvSpPr/>
          <p:nvPr/>
        </p:nvSpPr>
        <p:spPr bwMode="auto">
          <a:xfrm>
            <a:off x="0" y="0"/>
            <a:ext cx="7561263" cy="10693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D34E38D-4766-4288-A659-BA6B3874BAB2}"/>
              </a:ext>
            </a:extLst>
          </p:cNvPr>
          <p:cNvSpPr/>
          <p:nvPr/>
        </p:nvSpPr>
        <p:spPr bwMode="auto">
          <a:xfrm>
            <a:off x="128729" y="261257"/>
            <a:ext cx="7315814" cy="10145486"/>
          </a:xfrm>
          <a:prstGeom prst="roundRect">
            <a:avLst>
              <a:gd name="adj" fmla="val 1192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4BF888-A9F5-4E96-AFA3-22BE68EBB14A}"/>
              </a:ext>
            </a:extLst>
          </p:cNvPr>
          <p:cNvSpPr/>
          <p:nvPr/>
        </p:nvSpPr>
        <p:spPr>
          <a:xfrm>
            <a:off x="116721" y="4936352"/>
            <a:ext cx="7327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6000" kern="1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48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回大会</a:t>
            </a:r>
            <a:endParaRPr lang="en-US" altLang="ja-JP" sz="4800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E64F1E6-CCD6-4CB4-9D99-8E744A54610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4353" y="1262806"/>
            <a:ext cx="5012553" cy="3229327"/>
          </a:xfrm>
          <a:prstGeom prst="rect">
            <a:avLst/>
          </a:prstGeom>
          <a:noFill/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9BD63A-A6F4-4605-B599-BA670E44D992}"/>
              </a:ext>
            </a:extLst>
          </p:cNvPr>
          <p:cNvSpPr/>
          <p:nvPr/>
        </p:nvSpPr>
        <p:spPr>
          <a:xfrm>
            <a:off x="116721" y="6630796"/>
            <a:ext cx="73278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－応募書類－</a:t>
            </a:r>
            <a:endParaRPr lang="en-US" altLang="ja-JP" sz="3200" kern="1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effectLst/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0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データはオフィシャル</a:t>
            </a:r>
            <a:r>
              <a:rPr lang="en-US" altLang="ja-JP" sz="20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20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よりダウンロード可能です。</a:t>
            </a:r>
            <a:endParaRPr lang="en-US" altLang="ja-JP" sz="2000" kern="1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effectLst/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うまいもん甲子園オフィシャル</a:t>
            </a:r>
            <a:r>
              <a:rPr lang="en-US" altLang="ja-JP" sz="20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HP</a:t>
            </a:r>
            <a:endParaRPr lang="en-US" altLang="ja-JP" sz="2000" kern="100" dirty="0">
              <a:effectLst/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000" dirty="0">
                <a:hlinkClick r:id="rId3"/>
              </a:rPr>
              <a:t>https://www.umaimonkoshien.com/</a:t>
            </a:r>
            <a:endParaRPr lang="en-US" altLang="ja-JP" sz="2000" kern="100" dirty="0">
              <a:effectLst/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03C58B-8C30-4D18-BB9B-C100F5DB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7767" y="9953625"/>
            <a:ext cx="1763712" cy="739775"/>
          </a:xfrm>
        </p:spPr>
        <p:txBody>
          <a:bodyPr/>
          <a:lstStyle/>
          <a:p>
            <a:fld id="{516CB206-7FFE-4497-B891-76A742253F45}" type="slidenum">
              <a:rPr lang="en-US" altLang="ja-JP" smtClean="0"/>
              <a:pPr/>
              <a:t>1</a:t>
            </a:fld>
            <a:r>
              <a:rPr lang="ja-JP" altLang="en-US"/>
              <a:t>㌻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73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5670FBE-671E-4A6A-B677-49195F1BA6F6}"/>
              </a:ext>
            </a:extLst>
          </p:cNvPr>
          <p:cNvSpPr/>
          <p:nvPr/>
        </p:nvSpPr>
        <p:spPr bwMode="auto">
          <a:xfrm>
            <a:off x="0" y="239486"/>
            <a:ext cx="7561263" cy="100237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BE4A7DA-43D7-44B6-83DF-6BFC3863D01A}"/>
              </a:ext>
            </a:extLst>
          </p:cNvPr>
          <p:cNvSpPr/>
          <p:nvPr/>
        </p:nvSpPr>
        <p:spPr bwMode="auto">
          <a:xfrm>
            <a:off x="-1" y="-21771"/>
            <a:ext cx="7561263" cy="107151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一般社団法人 全国食の甲子園協会　行</a:t>
            </a:r>
            <a:endParaRPr kumimoji="0" lang="ja-JP" altLang="ja-JP" sz="1400" dirty="0"/>
          </a:p>
          <a:p>
            <a:pPr lvl="0" indent="127000" algn="r" eaLnBrk="0" hangingPunct="0"/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2024</a:t>
            </a: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年　　　月　　　日</a:t>
            </a:r>
            <a:endParaRPr kumimoji="0" lang="ja-JP" altLang="en-US" sz="1400" dirty="0"/>
          </a:p>
          <a:p>
            <a:pPr lvl="0" indent="127000" eaLnBrk="0" hangingPunct="0"/>
            <a:endParaRPr kumimoji="0" lang="en-US" altLang="ja-JP" sz="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algn="ctr" eaLnBrk="0" hangingPunct="0"/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第</a:t>
            </a:r>
            <a:r>
              <a:rPr kumimoji="0" lang="en-US" altLang="ja-JP" sz="18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13</a:t>
            </a:r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回ご当地！</a:t>
            </a:r>
            <a:r>
              <a:rPr kumimoji="0" lang="ja-JP" altLang="en-US" sz="18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絶</a:t>
            </a:r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品</a:t>
            </a:r>
            <a:r>
              <a:rPr kumimoji="0" lang="ja-JP" altLang="en-US" sz="18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う</a:t>
            </a:r>
            <a:r>
              <a:rPr kumimoji="0" lang="ja-JP" altLang="en-US" sz="18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まいもん甲子園」出場申込書</a:t>
            </a:r>
            <a:endParaRPr kumimoji="0" lang="en-US" altLang="ja-JP" sz="1800" b="1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algn="ctr" eaLnBrk="0" hangingPunct="0"/>
            <a:endParaRPr kumimoji="0" lang="ja-JP" altLang="en-US" sz="400" b="1" dirty="0"/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◆メンバー情報</a:t>
            </a:r>
            <a:endParaRPr kumimoji="0" lang="ja-JP" altLang="en-US" sz="1400" b="1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氏名（フリガナ）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学科名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学年　　　年</a:t>
            </a:r>
            <a:r>
              <a:rPr kumimoji="0" lang="ja-JP" altLang="en-US" sz="1400" b="1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endParaRPr kumimoji="0" lang="en-US" altLang="ja-JP" sz="1400" b="1" u="sng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b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</a:b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	　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氏名（フリガナ）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学科名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学年　　　年</a:t>
            </a:r>
            <a:r>
              <a:rPr kumimoji="0" lang="ja-JP" altLang="en-US" sz="1400" b="1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4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1400" b="1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b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</a:b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	　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氏名（フリガナ）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学科名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学年　　　年</a:t>
            </a:r>
            <a:r>
              <a:rPr kumimoji="0" lang="ja-JP" altLang="en-US" sz="1400" b="1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400" b="1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1400" b="1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b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</a:b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	　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◆連絡先情報</a:t>
            </a:r>
            <a:endParaRPr kumimoji="0" lang="ja-JP" altLang="en-US" sz="1400" b="1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フリガナ</a:t>
            </a:r>
            <a:endParaRPr kumimoji="0" lang="ja-JP" altLang="en-US" sz="1400" dirty="0"/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学校名</a:t>
            </a:r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</a:t>
            </a:r>
            <a:r>
              <a:rPr kumimoji="0" lang="ja-JP" altLang="en-US" sz="18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高等学校</a:t>
            </a:r>
            <a:endParaRPr kumimoji="0" lang="en-US" altLang="ja-JP" sz="1400" u="sng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dirty="0">
                <a:solidFill>
                  <a:srgbClr val="FF0000"/>
                </a:solidFill>
              </a:rPr>
              <a:t>※</a:t>
            </a:r>
            <a:r>
              <a:rPr kumimoji="0" lang="ja-JP" altLang="en-US" sz="1400" dirty="0">
                <a:solidFill>
                  <a:srgbClr val="FF0000"/>
                </a:solidFill>
              </a:rPr>
              <a:t>同じ学校から複数チームが応募する場合は下記住所連絡先の記載は不要です。</a:t>
            </a:r>
          </a:p>
          <a:p>
            <a:pPr lvl="0" indent="127000" eaLnBrk="0" hangingPunct="0"/>
            <a:r>
              <a:rPr kumimoji="0" lang="ja-JP" altLang="en-US" sz="20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〒</a:t>
            </a:r>
            <a:r>
              <a:rPr kumimoji="0" lang="ja-JP" altLang="en-US" sz="28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□□□</a:t>
            </a:r>
            <a:r>
              <a:rPr kumimoji="0" lang="en-US" altLang="ja-JP" sz="2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-</a:t>
            </a:r>
            <a:r>
              <a:rPr kumimoji="0" lang="en-US" altLang="ja-JP" sz="28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□□□□</a:t>
            </a:r>
            <a:r>
              <a:rPr kumimoji="0" lang="ja-JP" altLang="en-US" sz="16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（必ずご記載ください）</a:t>
            </a:r>
            <a:endParaRPr kumimoji="0" lang="en-US" altLang="ja-JP" sz="1400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住所</a:t>
            </a:r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	</a:t>
            </a:r>
          </a:p>
          <a:p>
            <a:pPr lvl="0" indent="127000" eaLnBrk="0" hangingPunct="0"/>
            <a:endParaRPr kumimoji="0" lang="ja-JP" altLang="en-US" sz="1400" dirty="0"/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学校電話番号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</a:t>
            </a:r>
          </a:p>
          <a:p>
            <a:pPr lvl="0" indent="127000" eaLnBrk="0" hangingPunct="0"/>
            <a:endParaRPr kumimoji="0" lang="ja-JP" altLang="en-US" sz="1400" u="sng" dirty="0"/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担当教諭名（フリガナ）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		</a:t>
            </a:r>
          </a:p>
          <a:p>
            <a:pPr lvl="0" indent="127000" eaLnBrk="0" hangingPunct="0"/>
            <a:endParaRPr kumimoji="0" lang="ja-JP" altLang="en-US" sz="1400" u="sng" dirty="0"/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担当教諭携帯番号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　　　　　　　　性別　男性・女性（〇を記載）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メールアドレス　	　　　　　　　　　　　　　　　　　　　　　　　　＠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</a:t>
            </a:r>
            <a:endParaRPr kumimoji="0" lang="ja-JP" altLang="en-US" sz="1400" u="sng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◆応募メニュー名</a:t>
            </a:r>
            <a:endParaRPr kumimoji="0" lang="ja-JP" altLang="en-US" sz="1400" b="1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文字数　</a:t>
            </a:r>
            <a:r>
              <a:rPr kumimoji="0" lang="en-US" altLang="ja-JP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字以内、</a:t>
            </a:r>
            <a:r>
              <a:rPr kumimoji="0" lang="en-US" altLang="ja-JP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濁点・半濁点はカウントせず、文字変換ができないマーク等は使用不可です。</a:t>
            </a:r>
            <a:endParaRPr kumimoji="0" lang="ja-JP" altLang="en-US" sz="1400" dirty="0">
              <a:solidFill>
                <a:srgbClr val="FF0000"/>
              </a:solidFill>
            </a:endParaRPr>
          </a:p>
          <a:p>
            <a:pPr lvl="0" indent="127000" eaLnBrk="0" hangingPunct="0"/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「例　新、肉茶がバーガー</a:t>
            </a:r>
            <a:r>
              <a:rPr kumimoji="0" lang="ja-JP" altLang="en-US" sz="1400" dirty="0">
                <a:latin typeface="Segoe UI Emoji" panose="020B0502040204020203" pitchFamily="34" charset="0"/>
                <a:ea typeface="HGPｺﾞｼｯｸM" panose="020B0600000000000000" pitchFamily="50" charset="-128"/>
                <a:cs typeface="Segoe UI Emoji" panose="020B0502040204020203" pitchFamily="34" charset="0"/>
              </a:rPr>
              <a:t>！</a:t>
            </a: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400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文字）」読み方が特殊な場合は余白にフリガナを記載ください。</a:t>
            </a:r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ja-JP" altLang="en-US" sz="1400" dirty="0"/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b="1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b="1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ja-JP" altLang="en-US" sz="1400" b="1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</a:t>
            </a:r>
            <a:r>
              <a:rPr kumimoji="0" lang="ja-JP" altLang="en-US" sz="1400" b="1" u="sng" dirty="0">
                <a:solidFill>
                  <a:srgbClr val="FF0000"/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ご当地食材</a:t>
            </a:r>
            <a:endParaRPr kumimoji="0" lang="en-US" altLang="ja-JP" sz="1400" u="sng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1400" b="1" u="sng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endParaRPr kumimoji="0" lang="en-US" altLang="ja-JP" sz="600" b="1" u="sng" dirty="0">
              <a:solidFill>
                <a:srgbClr val="FF0000"/>
              </a:solidFill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indent="127000" eaLnBrk="0" hangingPunct="0"/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					</a:t>
            </a:r>
            <a:r>
              <a:rPr kumimoji="0" lang="ja-JP" altLang="en-US" sz="1400" u="sng" dirty="0"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endParaRPr kumimoji="0" lang="en-US" altLang="ja-JP" sz="1400" u="sng" dirty="0">
              <a:latin typeface="Century" panose="02040604050505020304" pitchFamily="18" charset="0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3" indent="127000" eaLnBrk="0" hangingPunct="0"/>
            <a:endParaRPr kumimoji="0" lang="ja-JP" altLang="en-US" sz="1400" dirty="0"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8" defTabSz="1041400"/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graphicFrame>
        <p:nvGraphicFramePr>
          <p:cNvPr id="30" name="表 30">
            <a:extLst>
              <a:ext uri="{FF2B5EF4-FFF2-40B4-BE49-F238E27FC236}">
                <a16:creationId xmlns:a16="http://schemas.microsoft.com/office/drawing/2014/main" id="{37742608-F890-486B-9911-4B7DF7609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88437"/>
              </p:ext>
            </p:extLst>
          </p:nvPr>
        </p:nvGraphicFramePr>
        <p:xfrm>
          <a:off x="215181" y="8924925"/>
          <a:ext cx="7078250" cy="64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825">
                  <a:extLst>
                    <a:ext uri="{9D8B030D-6E8A-4147-A177-3AD203B41FA5}">
                      <a16:colId xmlns:a16="http://schemas.microsoft.com/office/drawing/2014/main" val="1659212953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3659733291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1507204147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3917944995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1157040904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4097357273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2276391825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2972474997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879751658"/>
                    </a:ext>
                  </a:extLst>
                </a:gridCol>
                <a:gridCol w="707825">
                  <a:extLst>
                    <a:ext uri="{9D8B030D-6E8A-4147-A177-3AD203B41FA5}">
                      <a16:colId xmlns:a16="http://schemas.microsoft.com/office/drawing/2014/main" val="1331784309"/>
                    </a:ext>
                  </a:extLst>
                </a:gridCol>
              </a:tblGrid>
              <a:tr h="64407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418939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33FE9CC3-9779-4257-A099-4B6FD95F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2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289E2A-948E-46AE-BE46-E333DF4C1C40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317409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B4A698B-D993-4232-9993-B35CC6B8ACB8}"/>
              </a:ext>
            </a:extLst>
          </p:cNvPr>
          <p:cNvSpPr/>
          <p:nvPr/>
        </p:nvSpPr>
        <p:spPr bwMode="auto">
          <a:xfrm>
            <a:off x="0" y="1"/>
            <a:ext cx="7561263" cy="2902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200" b="1" dirty="0"/>
              <a:t>◆</a:t>
            </a:r>
            <a:r>
              <a:rPr lang="ja-JP" altLang="ja-JP" sz="1200" b="1" dirty="0"/>
              <a:t>レシピ（６人前）　※項目が足りない場合には補足資料をご用意の上、当資料と合わせてご提出下さい。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B7A438B9-06C9-4C6B-9424-9F14FC0BC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15531"/>
              </p:ext>
            </p:extLst>
          </p:nvPr>
        </p:nvGraphicFramePr>
        <p:xfrm>
          <a:off x="152399" y="415219"/>
          <a:ext cx="7228114" cy="985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854">
                  <a:extLst>
                    <a:ext uri="{9D8B030D-6E8A-4147-A177-3AD203B41FA5}">
                      <a16:colId xmlns:a16="http://schemas.microsoft.com/office/drawing/2014/main" val="1781039374"/>
                    </a:ext>
                  </a:extLst>
                </a:gridCol>
                <a:gridCol w="892405">
                  <a:extLst>
                    <a:ext uri="{9D8B030D-6E8A-4147-A177-3AD203B41FA5}">
                      <a16:colId xmlns:a16="http://schemas.microsoft.com/office/drawing/2014/main" val="4161698811"/>
                    </a:ext>
                  </a:extLst>
                </a:gridCol>
                <a:gridCol w="446203">
                  <a:extLst>
                    <a:ext uri="{9D8B030D-6E8A-4147-A177-3AD203B41FA5}">
                      <a16:colId xmlns:a16="http://schemas.microsoft.com/office/drawing/2014/main" val="1076222212"/>
                    </a:ext>
                  </a:extLst>
                </a:gridCol>
                <a:gridCol w="2317374">
                  <a:extLst>
                    <a:ext uri="{9D8B030D-6E8A-4147-A177-3AD203B41FA5}">
                      <a16:colId xmlns:a16="http://schemas.microsoft.com/office/drawing/2014/main" val="1942171088"/>
                    </a:ext>
                  </a:extLst>
                </a:gridCol>
                <a:gridCol w="1180278">
                  <a:extLst>
                    <a:ext uri="{9D8B030D-6E8A-4147-A177-3AD203B41FA5}">
                      <a16:colId xmlns:a16="http://schemas.microsoft.com/office/drawing/2014/main" val="3648228322"/>
                    </a:ext>
                  </a:extLst>
                </a:gridCol>
              </a:tblGrid>
              <a:tr h="382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食材名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使用量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人前）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単位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カット方法・サイズ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（ ㎜　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</a:rPr>
                        <a:t>or 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ｃｍ）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</a:rPr>
                        <a:t>保存方法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12477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741312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33828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37394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142203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96866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95600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974119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584969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460348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99239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810490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909544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456542"/>
                  </a:ext>
                </a:extLst>
              </a:tr>
              <a:tr h="3527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648669"/>
                  </a:ext>
                </a:extLst>
              </a:tr>
              <a:tr h="2795787">
                <a:tc gridSpan="5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◆調理手順（誰が見ても作れる内容に）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378482"/>
                  </a:ext>
                </a:extLst>
              </a:tr>
              <a:tr h="113691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◆一押しポイント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288147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077B3B1B-07C5-4BD3-9A14-387C4E44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322869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3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7F7E74-5654-485A-9068-37E059749DBB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400303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DDC28D-5EE1-42F6-A3E6-2611235854DF}"/>
              </a:ext>
            </a:extLst>
          </p:cNvPr>
          <p:cNvSpPr/>
          <p:nvPr/>
        </p:nvSpPr>
        <p:spPr bwMode="auto">
          <a:xfrm>
            <a:off x="0" y="0"/>
            <a:ext cx="7561263" cy="739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◆応募メニューの完成画像（カラー）　　</a:t>
            </a:r>
            <a:r>
              <a:rPr lang="ja-JP" altLang="en-US" sz="1200" b="1" dirty="0"/>
              <a:t>　　　　　　　　　　　　　　　　　　　　　　　　　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メニュー全体が確認できる形での撮影をお願致します。（下記参考画像）</a:t>
            </a:r>
          </a:p>
          <a:p>
            <a:r>
              <a:rPr lang="ja-JP" altLang="en-US" sz="1200" dirty="0"/>
              <a:t>参考画像の上に応募メニューの写真を貼り付けてください。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ED44C9-A09B-40D1-8863-F23190177286}"/>
              </a:ext>
            </a:extLst>
          </p:cNvPr>
          <p:cNvSpPr/>
          <p:nvPr/>
        </p:nvSpPr>
        <p:spPr bwMode="auto">
          <a:xfrm>
            <a:off x="0" y="5262562"/>
            <a:ext cx="7561263" cy="739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◆参加メンバーの集合画像（カラー）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メンバー全員の上半身以上が確認できる写真の撮影をお願致します。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40FE3E-A8EE-46D1-A6AC-2B472F3C2F57}"/>
              </a:ext>
            </a:extLst>
          </p:cNvPr>
          <p:cNvSpPr/>
          <p:nvPr/>
        </p:nvSpPr>
        <p:spPr bwMode="auto">
          <a:xfrm>
            <a:off x="108857" y="854074"/>
            <a:ext cx="7293429" cy="4171949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041400"/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1FBC6A-6570-41EE-A120-E3EED0B0A41E}"/>
              </a:ext>
            </a:extLst>
          </p:cNvPr>
          <p:cNvSpPr/>
          <p:nvPr/>
        </p:nvSpPr>
        <p:spPr bwMode="auto">
          <a:xfrm>
            <a:off x="130629" y="5857874"/>
            <a:ext cx="7249885" cy="4405313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041400"/>
            <a:endParaRPr lang="ja-JP" altLang="en-US"/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36EDD065-B81E-408A-9C94-450B3032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4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272265A-7910-4741-97D1-6D63C20F5FB5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291586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993EE1E-17A0-4C6B-9A7B-B147265620BF}"/>
              </a:ext>
            </a:extLst>
          </p:cNvPr>
          <p:cNvSpPr/>
          <p:nvPr/>
        </p:nvSpPr>
        <p:spPr bwMode="auto">
          <a:xfrm>
            <a:off x="-1" y="61912"/>
            <a:ext cx="7561263" cy="7397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◆申込動機</a:t>
            </a:r>
          </a:p>
          <a:p>
            <a:r>
              <a:rPr lang="en-US" altLang="ja-JP" sz="1200" b="1" dirty="0"/>
              <a:t>※</a:t>
            </a:r>
            <a:r>
              <a:rPr lang="ja-JP" altLang="en-US" sz="1200" b="1" dirty="0"/>
              <a:t>記入方法は特に指定はありませんので、自由な発想でご記入下さい。</a:t>
            </a:r>
            <a:r>
              <a:rPr lang="ja-JP" altLang="en-US" sz="1200" dirty="0"/>
              <a:t>。</a:t>
            </a:r>
            <a:endParaRPr lang="en-US" altLang="ja-JP" sz="1200" dirty="0"/>
          </a:p>
          <a:p>
            <a:r>
              <a:rPr lang="ja-JP" altLang="en-US" sz="1200" dirty="0"/>
              <a:t>（歴代優勝チームの応募動機をオフィシャル</a:t>
            </a:r>
            <a:r>
              <a:rPr lang="en-US" altLang="ja-JP" sz="1200" dirty="0"/>
              <a:t>HP</a:t>
            </a:r>
            <a:r>
              <a:rPr lang="ja-JP" altLang="en-US" sz="1200" dirty="0"/>
              <a:t>にて公開しております。ぜひ参考にしてください。）</a:t>
            </a:r>
            <a:endParaRPr lang="en-US" altLang="ja-JP" sz="1200" dirty="0"/>
          </a:p>
          <a:p>
            <a:r>
              <a:rPr lang="en-US" altLang="ja-JP" sz="1200" dirty="0"/>
              <a:t>https://www.umaimonkoshien.com/</a:t>
            </a:r>
            <a:endParaRPr lang="ja-JP" altLang="en-US" sz="12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A9EFF0-7F43-4D04-BF40-2BA2F7A0019F}"/>
              </a:ext>
            </a:extLst>
          </p:cNvPr>
          <p:cNvSpPr/>
          <p:nvPr/>
        </p:nvSpPr>
        <p:spPr bwMode="auto">
          <a:xfrm>
            <a:off x="130629" y="961934"/>
            <a:ext cx="7249885" cy="9301253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E6BB3800-4378-4019-9565-D78E9B04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5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449E1A-1122-4150-80B9-EAB470D4DB82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181805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F7CD0F4-FECF-4657-92EC-05A8BCB293E5}"/>
              </a:ext>
            </a:extLst>
          </p:cNvPr>
          <p:cNvSpPr/>
          <p:nvPr/>
        </p:nvSpPr>
        <p:spPr bwMode="auto">
          <a:xfrm>
            <a:off x="0" y="1"/>
            <a:ext cx="7561263" cy="7397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◆原価表（販売価格の半分以下に設定してください。販売価格の上限</a:t>
            </a:r>
            <a:r>
              <a:rPr lang="en-US" altLang="ja-JP" sz="1200" b="1" dirty="0">
                <a:solidFill>
                  <a:srgbClr val="FF0000"/>
                </a:solidFill>
              </a:rPr>
              <a:t>7</a:t>
            </a:r>
            <a:r>
              <a:rPr lang="ja-JP" altLang="en-US" sz="1200" b="1" dirty="0">
                <a:solidFill>
                  <a:srgbClr val="FF0000"/>
                </a:solidFill>
              </a:rPr>
              <a:t>００円）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記入方法は特に指定はありません。</a:t>
            </a:r>
            <a:r>
              <a:rPr lang="ja-JP" altLang="en-US" sz="1400" b="1" dirty="0">
                <a:solidFill>
                  <a:srgbClr val="FF0000"/>
                </a:solidFill>
              </a:rPr>
              <a:t>６人前の原価表</a:t>
            </a:r>
            <a:r>
              <a:rPr lang="ja-JP" altLang="en-US" sz="1200" dirty="0"/>
              <a:t>を作成してください。</a:t>
            </a:r>
          </a:p>
          <a:p>
            <a:r>
              <a:rPr lang="ja-JP" altLang="en-US" sz="1200" dirty="0"/>
              <a:t>食材の原価についてはスーパー・小売店の販売価格を参考に原価表を提出してください。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5E4C4C9-F7D6-406A-A043-D4CEE9F93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15874"/>
              </p:ext>
            </p:extLst>
          </p:nvPr>
        </p:nvGraphicFramePr>
        <p:xfrm>
          <a:off x="152400" y="728123"/>
          <a:ext cx="7228114" cy="8827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8551">
                  <a:extLst>
                    <a:ext uri="{9D8B030D-6E8A-4147-A177-3AD203B41FA5}">
                      <a16:colId xmlns:a16="http://schemas.microsoft.com/office/drawing/2014/main" val="1427040545"/>
                    </a:ext>
                  </a:extLst>
                </a:gridCol>
                <a:gridCol w="1249126">
                  <a:extLst>
                    <a:ext uri="{9D8B030D-6E8A-4147-A177-3AD203B41FA5}">
                      <a16:colId xmlns:a16="http://schemas.microsoft.com/office/drawing/2014/main" val="2859483838"/>
                    </a:ext>
                  </a:extLst>
                </a:gridCol>
                <a:gridCol w="912823">
                  <a:extLst>
                    <a:ext uri="{9D8B030D-6E8A-4147-A177-3AD203B41FA5}">
                      <a16:colId xmlns:a16="http://schemas.microsoft.com/office/drawing/2014/main" val="626469910"/>
                    </a:ext>
                  </a:extLst>
                </a:gridCol>
                <a:gridCol w="1347614">
                  <a:extLst>
                    <a:ext uri="{9D8B030D-6E8A-4147-A177-3AD203B41FA5}">
                      <a16:colId xmlns:a16="http://schemas.microsoft.com/office/drawing/2014/main" val="1329208073"/>
                    </a:ext>
                  </a:extLst>
                </a:gridCol>
              </a:tblGrid>
              <a:tr h="284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食材名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使用量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原価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34603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39363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874090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57005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165401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716802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99217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87279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41022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6872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043055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037796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95746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248993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608870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70627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39707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69230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64313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529818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47402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001468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432851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56329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661634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087243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49542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24613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684207"/>
                  </a:ext>
                </a:extLst>
              </a:tr>
              <a:tr h="284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298026"/>
                  </a:ext>
                </a:extLst>
              </a:tr>
              <a:tr h="284746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円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362290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6BF991-F1B9-40B7-BB5C-5C355E2D118D}"/>
              </a:ext>
            </a:extLst>
          </p:cNvPr>
          <p:cNvSpPr/>
          <p:nvPr/>
        </p:nvSpPr>
        <p:spPr bwMode="auto">
          <a:xfrm>
            <a:off x="-1" y="9670193"/>
            <a:ext cx="3570515" cy="7397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41400"/>
            <a:r>
              <a:rPr lang="ja-JP" altLang="en-US" sz="1800" b="1" u="sng" dirty="0"/>
              <a:t>原価（</a:t>
            </a:r>
            <a:r>
              <a:rPr lang="en-US" altLang="ja-JP" sz="1800" b="1" u="sng" dirty="0"/>
              <a:t>1</a:t>
            </a:r>
            <a:r>
              <a:rPr lang="ja-JP" altLang="en-US" sz="1800" b="1" u="sng" dirty="0"/>
              <a:t>食辺り）</a:t>
            </a:r>
            <a:r>
              <a:rPr lang="en-US" altLang="ja-JP" sz="1800" u="sng" dirty="0"/>
              <a:t>		</a:t>
            </a:r>
            <a:r>
              <a:rPr lang="ja-JP" altLang="en-US" sz="1800" u="sng" dirty="0"/>
              <a:t>円</a:t>
            </a:r>
            <a:endParaRPr lang="en-US" altLang="ja-JP" sz="1800" u="sng" dirty="0"/>
          </a:p>
          <a:p>
            <a:pPr algn="ctr" defTabSz="1041400"/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必ず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1</a:t>
            </a:r>
            <a:r>
              <a:rPr lang="ja-JP" altLang="en-US" sz="1200" b="1" u="sng" dirty="0">
                <a:solidFill>
                  <a:srgbClr val="FF0000"/>
                </a:solidFill>
              </a:rPr>
              <a:t>食辺り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350</a:t>
            </a:r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円以下になるレシピを考案ください）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9482F3-5CE9-414D-8841-727082F67B91}"/>
              </a:ext>
            </a:extLst>
          </p:cNvPr>
          <p:cNvSpPr/>
          <p:nvPr/>
        </p:nvSpPr>
        <p:spPr bwMode="auto">
          <a:xfrm>
            <a:off x="3780630" y="9670193"/>
            <a:ext cx="3780633" cy="4644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41400"/>
            <a:r>
              <a:rPr lang="ja-JP" altLang="en-US" sz="1800" b="1" u="sng" dirty="0"/>
              <a:t>販売価格（</a:t>
            </a:r>
            <a:r>
              <a:rPr lang="en-US" altLang="ja-JP" sz="1800" b="1" u="sng" dirty="0"/>
              <a:t>1</a:t>
            </a:r>
            <a:r>
              <a:rPr lang="ja-JP" altLang="en-US" sz="1800" b="1" u="sng" dirty="0"/>
              <a:t>食辺り）</a:t>
            </a:r>
            <a:r>
              <a:rPr lang="en-US" altLang="ja-JP" sz="1800" u="sng" dirty="0"/>
              <a:t>		</a:t>
            </a:r>
            <a:r>
              <a:rPr lang="ja-JP" altLang="en-US" sz="1800" u="sng" dirty="0"/>
              <a:t>円</a:t>
            </a:r>
            <a:endParaRPr lang="en-US" altLang="ja-JP" sz="1800" u="sng" dirty="0"/>
          </a:p>
          <a:p>
            <a:pPr algn="ctr" defTabSz="1041400"/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（必ず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1</a:t>
            </a:r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食辺り</a:t>
            </a:r>
            <a:r>
              <a:rPr kumimoji="1" lang="en-US" altLang="ja-JP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700</a:t>
            </a:r>
            <a:r>
              <a:rPr kumimoji="1" lang="ja-JP" altLang="en-US" sz="1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円以下になるように設定してください）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4FD7358D-626F-4C73-BA07-918363E5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7551" y="10263187"/>
            <a:ext cx="1763712" cy="430213"/>
          </a:xfrm>
        </p:spPr>
        <p:txBody>
          <a:bodyPr/>
          <a:lstStyle/>
          <a:p>
            <a:pPr algn="r"/>
            <a:fld id="{516CB206-7FFE-4497-B891-76A742253F45}" type="slidenum">
              <a:rPr lang="en-US" altLang="ja-JP" smtClean="0"/>
              <a:pPr algn="r"/>
              <a:t>6</a:t>
            </a:fld>
            <a:r>
              <a:rPr lang="ja-JP" altLang="en-US" dirty="0"/>
              <a:t>㌻</a:t>
            </a:r>
            <a:endParaRPr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B69B987-780D-40CF-9823-C09E40CB81C2}"/>
              </a:ext>
            </a:extLst>
          </p:cNvPr>
          <p:cNvSpPr/>
          <p:nvPr/>
        </p:nvSpPr>
        <p:spPr bwMode="auto">
          <a:xfrm>
            <a:off x="411479" y="10423434"/>
            <a:ext cx="5847767" cy="2394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両面印刷、縮小・拡大し出力した応募資料の提出はおやめください</a:t>
            </a:r>
          </a:p>
        </p:txBody>
      </p:sp>
    </p:spTree>
    <p:extLst>
      <p:ext uri="{BB962C8B-B14F-4D97-AF65-F5344CB8AC3E}">
        <p14:creationId xmlns:p14="http://schemas.microsoft.com/office/powerpoint/2010/main" val="365715035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3170</TotalTime>
  <Words>823</Words>
  <Application>Microsoft Office PowerPoint</Application>
  <PresentationFormat>ユーザー設定</PresentationFormat>
  <Paragraphs>226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HGPｺﾞｼｯｸM</vt:lpstr>
      <vt:lpstr>HGS創英角ｺﾞｼｯｸUB</vt:lpstr>
      <vt:lpstr>Arial</vt:lpstr>
      <vt:lpstr>Century</vt:lpstr>
      <vt:lpstr>Segoe UI Emoji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OGR</dc:creator>
  <cp:lastModifiedBy>島田泰平</cp:lastModifiedBy>
  <cp:revision>260</cp:revision>
  <cp:lastPrinted>2024-04-05T01:52:09Z</cp:lastPrinted>
  <dcterms:created xsi:type="dcterms:W3CDTF">2011-04-13T05:25:09Z</dcterms:created>
  <dcterms:modified xsi:type="dcterms:W3CDTF">2024-04-23T05:39:11Z</dcterms:modified>
</cp:coreProperties>
</file>